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názvu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20" name="Text úrovně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1" name="Číslo snímku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názvu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 názvu</a:t>
            </a:r>
          </a:p>
        </p:txBody>
      </p:sp>
      <p:sp>
        <p:nvSpPr>
          <p:cNvPr id="29" name="Text úrovně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0" name="Číslo snímku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názvu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38" name="Text úrovně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9" name="Číslo snímku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názvu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47" name="Text úrovně 1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8" name="Espace réservé du texte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49" name="Číslo snímku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57" name="Číslo snímku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 5" descr="Imag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6179418"/>
            <a:ext cx="12075996" cy="678582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názvu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 názvu</a:t>
            </a:r>
          </a:p>
        </p:txBody>
      </p:sp>
      <p:sp>
        <p:nvSpPr>
          <p:cNvPr id="73" name="Text úrovně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4" name="Espace réservé du texte 3"/>
          <p:cNvSpPr/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Číslo snímku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názvu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 názvu</a:t>
            </a:r>
          </a:p>
        </p:txBody>
      </p:sp>
      <p:sp>
        <p:nvSpPr>
          <p:cNvPr id="83" name="Espace réservé pour une image 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Text úrovně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85" name="Číslo snímku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 descr="Imag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0"/>
            <a:ext cx="12146883" cy="656475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názvu"/>
          <p:cNvSpPr txBox="1"/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4" name="Text úrovně 1…"/>
          <p:cNvSpPr txBox="1"/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" name="Číslo snímku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mentimeter.com/app/home" TargetMode="External"/><Relationship Id="rId3" Type="http://schemas.openxmlformats.org/officeDocument/2006/relationships/hyperlink" Target="https://jamboard.google.com/" TargetMode="External"/><Relationship Id="rId4" Type="http://schemas.openxmlformats.org/officeDocument/2006/relationships/hyperlink" Target="https://cs.padlet.com/" TargetMode="External"/><Relationship Id="rId5" Type="http://schemas.openxmlformats.org/officeDocument/2006/relationships/hyperlink" Target="https://garticphone.com/cs/lobby" TargetMode="External"/><Relationship Id="rId6" Type="http://schemas.openxmlformats.org/officeDocument/2006/relationships/hyperlink" Target="https://www.baamboozle.com/sign-in" TargetMode="External"/><Relationship Id="rId7" Type="http://schemas.openxmlformats.org/officeDocument/2006/relationships/hyperlink" Target="https://en.actionbound.com/" TargetMode="External"/><Relationship Id="rId8" Type="http://schemas.openxmlformats.org/officeDocument/2006/relationships/hyperlink" Target="https://ed.ted.com/educator" TargetMode="External"/><Relationship Id="rId9" Type="http://schemas.openxmlformats.org/officeDocument/2006/relationships/hyperlink" Target="https://app.genial.ly/templates/home" TargetMode="External"/><Relationship Id="rId10" Type="http://schemas.openxmlformats.org/officeDocument/2006/relationships/hyperlink" Target="https://www.canva.com/" TargetMode="Externa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hruskova@revis-tachov.cz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ous-titre 2"/>
          <p:cNvSpPr txBox="1"/>
          <p:nvPr/>
        </p:nvSpPr>
        <p:spPr>
          <a:xfrm>
            <a:off x="1614639" y="2070931"/>
            <a:ext cx="3882913" cy="2723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457200">
              <a:lnSpc>
                <a:spcPct val="110000"/>
              </a:lnSpc>
              <a:defRPr sz="19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Mentimeter	</a:t>
            </a:r>
          </a:p>
          <a:p>
            <a:pPr defTabSz="457200">
              <a:lnSpc>
                <a:spcPct val="110000"/>
              </a:lnSpc>
              <a:defRPr sz="19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Jamboard	</a:t>
            </a:r>
            <a:r>
              <a:t>	</a:t>
            </a:r>
          </a:p>
          <a:p>
            <a:pPr defTabSz="457200">
              <a:lnSpc>
                <a:spcPct val="110000"/>
              </a:lnSpc>
              <a:defRPr sz="19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Paddlet	</a:t>
            </a:r>
            <a:r>
              <a:t>	</a:t>
            </a:r>
          </a:p>
          <a:p>
            <a:pPr defTabSz="457200">
              <a:lnSpc>
                <a:spcPct val="110000"/>
              </a:lnSpc>
              <a:defRPr sz="19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Garticphone	</a:t>
            </a:r>
          </a:p>
          <a:p>
            <a:pPr defTabSz="457200">
              <a:lnSpc>
                <a:spcPct val="110000"/>
              </a:lnSpc>
              <a:defRPr sz="19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Baamboozle	</a:t>
            </a:r>
          </a:p>
          <a:p>
            <a:pPr defTabSz="457200">
              <a:lnSpc>
                <a:spcPct val="110000"/>
              </a:lnSpc>
              <a:defRPr sz="19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Actionbound	</a:t>
            </a:r>
          </a:p>
          <a:p>
            <a:pPr defTabSz="457200">
              <a:lnSpc>
                <a:spcPct val="110000"/>
              </a:lnSpc>
              <a:defRPr sz="19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TedEd</a:t>
            </a:r>
          </a:p>
          <a:p>
            <a:pPr defTabSz="457200">
              <a:lnSpc>
                <a:spcPct val="110000"/>
              </a:lnSpc>
              <a:defRPr sz="19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Genially</a:t>
            </a:r>
          </a:p>
          <a:p>
            <a:pPr defTabSz="457200">
              <a:lnSpc>
                <a:spcPct val="110000"/>
              </a:lnSpc>
              <a:defRPr sz="19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Canva</a:t>
            </a:r>
          </a:p>
        </p:txBody>
      </p:sp>
      <p:sp>
        <p:nvSpPr>
          <p:cNvPr id="96" name="Sous-titre 2"/>
          <p:cNvSpPr txBox="1"/>
          <p:nvPr/>
        </p:nvSpPr>
        <p:spPr>
          <a:xfrm>
            <a:off x="6095999" y="2070931"/>
            <a:ext cx="3882913" cy="30421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1500"/>
              </a:lnSpc>
              <a:spcBef>
                <a:spcPts val="10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 invalidUrl="" action="" tgtFrame="" tooltip="" history="1" highlightClick="0" endSnd="0"/>
              </a:rPr>
              <a:t>https://www.mentimeter.com/app/home</a:t>
            </a:r>
          </a:p>
          <a:p>
            <a:pPr>
              <a:lnSpc>
                <a:spcPts val="1500"/>
              </a:lnSpc>
              <a:spcBef>
                <a:spcPts val="10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 invalidUrl="" action="" tgtFrame="" tooltip="" history="1" highlightClick="0" endSnd="0"/>
              </a:rPr>
              <a:t>https://jamboard.google.com/</a:t>
            </a:r>
          </a:p>
          <a:p>
            <a:pPr>
              <a:lnSpc>
                <a:spcPts val="1500"/>
              </a:lnSpc>
              <a:spcBef>
                <a:spcPts val="10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 invalidUrl="" action="" tgtFrame="" tooltip="" history="1" highlightClick="0" endSnd="0"/>
              </a:rPr>
              <a:t>https://cs.padlet.com/</a:t>
            </a:r>
          </a:p>
          <a:p>
            <a:pPr>
              <a:lnSpc>
                <a:spcPts val="1500"/>
              </a:lnSpc>
              <a:spcBef>
                <a:spcPts val="10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5" invalidUrl="" action="" tgtFrame="" tooltip="" history="1" highlightClick="0" endSnd="0"/>
              </a:rPr>
              <a:t>https://garticphone.com/cs/lobby</a:t>
            </a:r>
          </a:p>
          <a:p>
            <a:pPr>
              <a:lnSpc>
                <a:spcPts val="1500"/>
              </a:lnSpc>
              <a:spcBef>
                <a:spcPts val="10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6" invalidUrl="" action="" tgtFrame="" tooltip="" history="1" highlightClick="0" endSnd="0"/>
              </a:rPr>
              <a:t>https://www.baamboozle.com/sign-in</a:t>
            </a:r>
          </a:p>
          <a:p>
            <a:pPr>
              <a:lnSpc>
                <a:spcPts val="1500"/>
              </a:lnSpc>
              <a:spcBef>
                <a:spcPts val="10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7" invalidUrl="" action="" tgtFrame="" tooltip="" history="1" highlightClick="0" endSnd="0"/>
              </a:rPr>
              <a:t>https://en.actionbound.com/</a:t>
            </a:r>
          </a:p>
          <a:p>
            <a:pPr>
              <a:lnSpc>
                <a:spcPts val="1500"/>
              </a:lnSpc>
              <a:spcBef>
                <a:spcPts val="10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8" invalidUrl="" action="" tgtFrame="" tooltip="" history="1" highlightClick="0" endSnd="0"/>
              </a:rPr>
              <a:t>https://ed.ted.com/educator</a:t>
            </a:r>
          </a:p>
          <a:p>
            <a:pPr>
              <a:lnSpc>
                <a:spcPts val="1500"/>
              </a:lnSpc>
              <a:spcBef>
                <a:spcPts val="10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9" invalidUrl="" action="" tgtFrame="" tooltip="" history="1" highlightClick="0" endSnd="0"/>
              </a:rPr>
              <a:t>https://app.genial.ly/templates/home</a:t>
            </a:r>
          </a:p>
          <a:p>
            <a:pPr>
              <a:lnSpc>
                <a:spcPts val="1500"/>
              </a:lnSpc>
              <a:spcBef>
                <a:spcPts val="1000"/>
              </a:spcBef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10" invalidUrl="" action="" tgtFrame="" tooltip="" history="1" highlightClick="0" endSnd="0"/>
              </a:rPr>
              <a:t>https://www.canva.com/</a:t>
            </a:r>
          </a:p>
        </p:txBody>
      </p:sp>
      <p:sp>
        <p:nvSpPr>
          <p:cNvPr id="97" name="Titre 1"/>
          <p:cNvSpPr txBox="1"/>
          <p:nvPr/>
        </p:nvSpPr>
        <p:spPr>
          <a:xfrm>
            <a:off x="293838" y="231183"/>
            <a:ext cx="1830086" cy="367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 defTabSz="832104">
              <a:lnSpc>
                <a:spcPct val="90000"/>
              </a:lnSpc>
              <a:defRPr b="1" i="1" sz="1638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</a:t>
            </a:r>
            <a:r>
              <a:rPr>
                <a:solidFill>
                  <a:srgbClr val="0000E2"/>
                </a:solidFill>
              </a:rPr>
              <a:t>. </a:t>
            </a:r>
            <a:r>
              <a:rPr>
                <a:solidFill>
                  <a:srgbClr val="000000"/>
                </a:solidFill>
              </a:rPr>
              <a:t>ICT technologie</a:t>
            </a:r>
          </a:p>
        </p:txBody>
      </p:sp>
      <p:sp>
        <p:nvSpPr>
          <p:cNvPr id="98" name="Titre 1"/>
          <p:cNvSpPr txBox="1"/>
          <p:nvPr/>
        </p:nvSpPr>
        <p:spPr>
          <a:xfrm>
            <a:off x="874799" y="1169775"/>
            <a:ext cx="8912082" cy="69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 defTabSz="768095">
              <a:lnSpc>
                <a:spcPct val="90000"/>
              </a:lnSpc>
              <a:defRPr b="1" i="1" sz="3024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01. </a:t>
            </a:r>
            <a:r>
              <a:rPr>
                <a:solidFill>
                  <a:srgbClr val="000000"/>
                </a:solidFill>
              </a:rPr>
              <a:t>Platformy a aplikace pro sdílení dat při výuce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re 1"/>
          <p:cNvSpPr txBox="1"/>
          <p:nvPr/>
        </p:nvSpPr>
        <p:spPr>
          <a:xfrm>
            <a:off x="3689050" y="1169775"/>
            <a:ext cx="4575389" cy="69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>
            <a:lvl1pPr>
              <a:lnSpc>
                <a:spcPct val="90000"/>
              </a:lnSpc>
              <a:defRPr b="1" i="1"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>
                <a:solidFill>
                  <a:srgbClr val="2E75B6"/>
                </a:solidFill>
              </a:defRPr>
            </a:pPr>
            <a:r>
              <a:rPr>
                <a:solidFill>
                  <a:srgbClr val="000000"/>
                </a:solidFill>
              </a:rPr>
              <a:t>Děkuji za pozornost</a:t>
            </a:r>
          </a:p>
        </p:txBody>
      </p:sp>
      <p:sp>
        <p:nvSpPr>
          <p:cNvPr id="101" name="Titre 1"/>
          <p:cNvSpPr txBox="1"/>
          <p:nvPr/>
        </p:nvSpPr>
        <p:spPr>
          <a:xfrm>
            <a:off x="3450539" y="2841695"/>
            <a:ext cx="5052411" cy="2193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/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00"/>
                </a:solidFill>
              </a:rPr>
              <a:t>Mgr. Alexandra Hrušková</a:t>
            </a:r>
            <a:endParaRPr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000000"/>
                </a:solidFill>
              </a:rPr>
              <a:t>Regionální vzdělávací a informační středisko, p.o.</a:t>
            </a:r>
            <a:endParaRPr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 invalidUrl="" action="" tgtFrame="" tooltip="" history="1" highlightClick="0" endSnd="0"/>
              </a:rPr>
              <a:t>hruskova@revis-tachov.cz</a:t>
            </a:r>
            <a:endParaRPr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102" name="Titre 1"/>
          <p:cNvSpPr txBox="1"/>
          <p:nvPr/>
        </p:nvSpPr>
        <p:spPr>
          <a:xfrm>
            <a:off x="1663118" y="2005735"/>
            <a:ext cx="9329240" cy="69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 fontScale="100000" lnSpcReduction="0"/>
          </a:bodyPr>
          <a:lstStyle>
            <a:lvl1pPr>
              <a:lnSpc>
                <a:spcPct val="90000"/>
              </a:lnSpc>
              <a:defRPr sz="1500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Teaching languages in the digital era, the best apps, web platforms and ICT resources for learning languages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