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26090598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názvu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20" name="Text úrovně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1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názvu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názvu</a:t>
            </a:r>
          </a:p>
        </p:txBody>
      </p:sp>
      <p:sp>
        <p:nvSpPr>
          <p:cNvPr id="29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0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názvu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8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9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názvu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47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8" name="Espace réservé du texte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49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názvu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7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Image 5" descr="Image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" y="6179418"/>
            <a:ext cx="12075996" cy="678582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 názvu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 názvu</a:t>
            </a:r>
          </a:p>
        </p:txBody>
      </p:sp>
      <p:sp>
        <p:nvSpPr>
          <p:cNvPr id="73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74" name="Espace réservé du texte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75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názvu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Text názvu</a:t>
            </a:r>
          </a:p>
        </p:txBody>
      </p:sp>
      <p:sp>
        <p:nvSpPr>
          <p:cNvPr id="83" name="Espace réservé pour une image 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85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9" descr="Image 9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-2" y="0"/>
            <a:ext cx="12146883" cy="6564752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názvu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4" name="Text úrovně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kocandrlova@revis-tachov.cz" TargetMode="External"/><Relationship Id="rId2" Type="http://schemas.openxmlformats.org/officeDocument/2006/relationships/hyperlink" Target="mailto:tercova@revis-tachov.cz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21889" y="1252725"/>
            <a:ext cx="9795463" cy="107721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ctr"/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“INNOVATIVE TEACHING METHODS FOR TEACHERS, SCHOOL AND ADULT EDUCATION STAFF”</a:t>
            </a:r>
            <a:endParaRPr kumimoji="0" lang="cs-CZ" sz="32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sym typeface="Calibri"/>
            </a:endParaRPr>
          </a:p>
        </p:txBody>
      </p:sp>
      <p:pic>
        <p:nvPicPr>
          <p:cNvPr id="1026" name="Picture 2" descr="CS-Funded by the EU_PANTONE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3175"/>
            <a:ext cx="3149917" cy="803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véPole 2"/>
          <p:cNvSpPr txBox="1"/>
          <p:nvPr/>
        </p:nvSpPr>
        <p:spPr>
          <a:xfrm>
            <a:off x="3728513" y="5495730"/>
            <a:ext cx="2844544" cy="10332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21889" y="2624814"/>
            <a:ext cx="9795463" cy="320601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0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Získání přehledu o trendech inovativních metod výuky a jejich přínosu pro studenta;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0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Seznámení se s klíčovými principy a součástmi projektového učení;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cs-CZ" altLang="cs-CZ" sz="2000" dirty="0" smtClean="0">
                <a:solidFill>
                  <a:srgbClr val="202124"/>
                </a:solidFill>
                <a:latin typeface="inherit"/>
              </a:rPr>
              <a:t>Navrhování </a:t>
            </a:r>
            <a:r>
              <a:rPr kumimoji="0" lang="cs-CZ" altLang="cs-CZ" sz="20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interaktivních výukových aktivit neformálního vzdělávání;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0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Využívání </a:t>
            </a:r>
            <a:r>
              <a:rPr kumimoji="0" lang="cs-CZ" altLang="cs-CZ" sz="20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outdoorového</a:t>
            </a:r>
            <a:r>
              <a:rPr kumimoji="0" lang="cs-CZ" altLang="cs-CZ" sz="20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vzdělávání;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0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Výměna osvědčených postupů s kolegy a školiteli kurzů;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0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Budování sítě s jednotlivci a organizacemi působícími v oblasti vzdělávání v Evropě; 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cs-CZ" altLang="cs-CZ" sz="2000" dirty="0" err="1">
                <a:solidFill>
                  <a:srgbClr val="202124"/>
                </a:solidFill>
                <a:latin typeface="inherit"/>
              </a:rPr>
              <a:t>T</a:t>
            </a:r>
            <a:r>
              <a:rPr kumimoji="0" lang="cs-CZ" altLang="cs-CZ" sz="20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eambuildingové</a:t>
            </a:r>
            <a:r>
              <a:rPr kumimoji="0" lang="cs-CZ" altLang="cs-CZ" sz="20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aktivit</a:t>
            </a:r>
            <a:r>
              <a:rPr lang="cs-CZ" altLang="cs-CZ" sz="2000" dirty="0">
                <a:solidFill>
                  <a:srgbClr val="202124"/>
                </a:solidFill>
                <a:latin typeface="inherit"/>
              </a:rPr>
              <a:t>y.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41832" y="2190393"/>
            <a:ext cx="5038343" cy="352917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Úvod do kurzu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Teambuildingové</a:t>
            </a: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aktivity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Hodnocení potřeb a očekávání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Úvahy o současných vyučovacích postupech a výzvách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Základní pojmy a principy neformálního vzdělávání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Jak podporovat motivaci, participaci a kreativitu studentů prostřednictvím neformálních, neformálních a zážitkové vzdělávací aktivity</a:t>
            </a:r>
            <a:r>
              <a:rPr kumimoji="0" lang="cs-CZ" altLang="cs-CZ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32780" y="939879"/>
            <a:ext cx="5831839" cy="437388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941833" y="685800"/>
            <a:ext cx="1737361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40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Den 1</a:t>
            </a:r>
            <a:endParaRPr kumimoji="0" lang="cs-CZ" sz="40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67543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41832" y="1609344"/>
            <a:ext cx="4471415" cy="3852345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cs-CZ" altLang="cs-CZ" sz="2100" dirty="0" smtClean="0">
                <a:solidFill>
                  <a:srgbClr val="202124"/>
                </a:solidFill>
                <a:latin typeface="inherit"/>
              </a:rPr>
              <a:t>V</a:t>
            </a: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ýhody používání neformálních metod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Praktická práce: navrhování, příprava a realizace poutavých neformálních aktivit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Jak využívat technologie a výuku založenou na hrách, aby byla výuka interaktivnější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Praktická práce: tvorba a poskytování interaktivních výukových her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Kulturní aktivity v La </a:t>
            </a:r>
            <a:r>
              <a:rPr kumimoji="0" lang="cs-CZ" altLang="cs-CZ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Orotava</a:t>
            </a:r>
            <a:r>
              <a:rPr kumimoji="0" lang="cs-CZ" altLang="cs-CZ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2536" y="1609344"/>
            <a:ext cx="5681472" cy="426110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941833" y="685800"/>
            <a:ext cx="1737361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40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Den 2</a:t>
            </a:r>
            <a:endParaRPr kumimoji="0" lang="cs-CZ" sz="40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50582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41833" y="1514779"/>
            <a:ext cx="5532120" cy="28828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Využití možností multimédií a digitální aplikace k zapojení studentů do procesu učení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Praktická práce: vytvořte lekci kolem videa a zapojte studenty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Klíčové principy a výhody </a:t>
            </a:r>
            <a:r>
              <a:rPr kumimoji="0" lang="cs-CZ" altLang="cs-CZ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outdoorového</a:t>
            </a: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vzdělávání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Fakultativní kulturní návštěva mimo město konání (El </a:t>
            </a:r>
            <a:r>
              <a:rPr kumimoji="0" lang="cs-CZ" altLang="cs-CZ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Teide</a:t>
            </a: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)</a:t>
            </a:r>
            <a:r>
              <a:rPr kumimoji="0" lang="cs-CZ" altLang="cs-CZ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365" y="539448"/>
            <a:ext cx="3938195" cy="5230416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941833" y="685800"/>
            <a:ext cx="1737361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40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Den 3</a:t>
            </a:r>
            <a:endParaRPr kumimoji="0" lang="cs-CZ" sz="40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4015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05257" y="1600403"/>
            <a:ext cx="3950207" cy="352917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Význam </a:t>
            </a:r>
            <a:r>
              <a:rPr kumimoji="0" lang="cs-CZ" altLang="cs-CZ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outdoorového</a:t>
            </a: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vzdělávání pro osobní, sociální a vztahový rozvoj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Experimentální skupinová cvičení a výzvy, hry na řešení problémů a zážitkové venkovní aktivity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Praktická práce: navrhování, plánování a realizace </a:t>
            </a:r>
            <a:r>
              <a:rPr kumimoji="0" lang="cs-CZ" altLang="cs-CZ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outdoorových</a:t>
            </a: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vzdělávacích aktivit</a:t>
            </a:r>
            <a:r>
              <a:rPr kumimoji="0" lang="cs-CZ" altLang="cs-CZ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944" y="1229092"/>
            <a:ext cx="6437376" cy="362102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905257" y="722376"/>
            <a:ext cx="1737361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40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Den 4</a:t>
            </a:r>
            <a:endParaRPr kumimoji="0" lang="cs-CZ" sz="40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658574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41834" y="2384008"/>
            <a:ext cx="5605270" cy="126702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Klíčové součásti Project-</a:t>
            </a:r>
            <a:r>
              <a:rPr kumimoji="0" lang="cs-CZ" altLang="cs-CZ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Based</a:t>
            </a: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</a:t>
            </a:r>
            <a:r>
              <a:rPr kumimoji="0" lang="cs-CZ" altLang="cs-CZ" sz="2100" b="0" i="0" u="none" strike="noStrike" cap="none" normalizeH="0" baseline="0" dirty="0" err="1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Learning</a:t>
            </a: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(PBL)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Význam studentských aktivit v PBL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cs-CZ" altLang="cs-CZ" sz="2100" b="0" i="0" u="none" strike="noStrike" cap="none" normalizeH="0" baseline="0" dirty="0" smtClean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Praktická práce: návrh efektivní aktivity PBL</a:t>
            </a: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78753" y="993521"/>
            <a:ext cx="5761736" cy="4321302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941833" y="685800"/>
            <a:ext cx="1737361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4000" b="1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Den 5</a:t>
            </a:r>
            <a:endParaRPr kumimoji="0" lang="cs-CZ" sz="4000" b="1" i="0" u="none" strike="noStrike" cap="none" spc="0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1039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" y="1645920"/>
            <a:ext cx="5821680" cy="436626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984" y="429768"/>
            <a:ext cx="6156960" cy="4617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4408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itre 1"/>
          <p:cNvSpPr txBox="1"/>
          <p:nvPr/>
        </p:nvSpPr>
        <p:spPr>
          <a:xfrm>
            <a:off x="2024842" y="1535535"/>
            <a:ext cx="4575389" cy="69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 fontScale="85000" lnSpcReduction="10000"/>
          </a:bodyPr>
          <a:lstStyle>
            <a:lvl1pPr>
              <a:lnSpc>
                <a:spcPct val="90000"/>
              </a:lnSpc>
              <a:defRPr sz="3600" b="1" i="1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defRPr>
                <a:solidFill>
                  <a:srgbClr val="2E75B6"/>
                </a:solidFill>
              </a:defRPr>
            </a:pPr>
            <a:r>
              <a:rPr dirty="0" err="1" smtClean="0">
                <a:solidFill>
                  <a:srgbClr val="000000"/>
                </a:solidFill>
              </a:rPr>
              <a:t>Děkuj</a:t>
            </a:r>
            <a:r>
              <a:rPr lang="cs-CZ" dirty="0" err="1" smtClean="0">
                <a:solidFill>
                  <a:srgbClr val="000000"/>
                </a:solidFill>
              </a:rPr>
              <a:t>eme</a:t>
            </a:r>
            <a:r>
              <a:rPr dirty="0" smtClean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za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pozornost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01" name="Titre 1"/>
          <p:cNvSpPr txBox="1"/>
          <p:nvPr/>
        </p:nvSpPr>
        <p:spPr>
          <a:xfrm>
            <a:off x="1685747" y="2850839"/>
            <a:ext cx="5052411" cy="2193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cs-CZ" dirty="0" smtClean="0">
                <a:solidFill>
                  <a:srgbClr val="000000"/>
                </a:solidFill>
              </a:rPr>
              <a:t>Bc. Petra Terčová, Ing. Jana Kočandrlová</a:t>
            </a:r>
            <a:endParaRPr dirty="0">
              <a:solidFill>
                <a:srgbClr val="000000"/>
              </a:solidFill>
            </a:endParaRPr>
          </a:p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>
              <a:solidFill>
                <a:srgbClr val="000000"/>
              </a:solidFill>
            </a:endParaRPr>
          </a:p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 err="1">
                <a:solidFill>
                  <a:srgbClr val="000000"/>
                </a:solidFill>
              </a:rPr>
              <a:t>Regionální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vzdělávací</a:t>
            </a:r>
            <a:r>
              <a:rPr dirty="0">
                <a:solidFill>
                  <a:srgbClr val="000000"/>
                </a:solidFill>
              </a:rPr>
              <a:t> a </a:t>
            </a:r>
            <a:r>
              <a:rPr dirty="0" err="1">
                <a:solidFill>
                  <a:srgbClr val="000000"/>
                </a:solidFill>
              </a:rPr>
              <a:t>informační</a:t>
            </a:r>
            <a:r>
              <a:rPr dirty="0">
                <a:solidFill>
                  <a:srgbClr val="000000"/>
                </a:solidFill>
              </a:rPr>
              <a:t> </a:t>
            </a:r>
            <a:r>
              <a:rPr dirty="0" err="1">
                <a:solidFill>
                  <a:srgbClr val="000000"/>
                </a:solidFill>
              </a:rPr>
              <a:t>středisko</a:t>
            </a:r>
            <a:r>
              <a:rPr dirty="0">
                <a:solidFill>
                  <a:srgbClr val="000000"/>
                </a:solidFill>
              </a:rPr>
              <a:t>, </a:t>
            </a:r>
            <a:r>
              <a:rPr dirty="0" err="1">
                <a:solidFill>
                  <a:srgbClr val="000000"/>
                </a:solidFill>
              </a:rPr>
              <a:t>p.o.</a:t>
            </a:r>
            <a:endParaRPr dirty="0">
              <a:solidFill>
                <a:srgbClr val="000000"/>
              </a:solidFill>
            </a:endParaRPr>
          </a:p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>
              <a:solidFill>
                <a:srgbClr val="000000"/>
              </a:solidFill>
            </a:endParaRPr>
          </a:p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cs-CZ" u="sng" dirty="0" err="1" smtClean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tercova</a:t>
            </a:r>
            <a:r>
              <a:rPr u="sng" dirty="0" smtClean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@revis-tachov.cz</a:t>
            </a:r>
            <a:endParaRPr lang="cs-CZ" u="sng" dirty="0" smtClean="0">
              <a:solidFill>
                <a:srgbClr val="0563C1"/>
              </a:solidFill>
              <a:uFill>
                <a:solidFill>
                  <a:srgbClr val="0563C1"/>
                </a:solidFill>
              </a:uFill>
            </a:endParaRPr>
          </a:p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>
              <a:solidFill>
                <a:srgbClr val="000000"/>
              </a:solidFill>
            </a:endParaRPr>
          </a:p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cs-CZ" u="sng" dirty="0" smtClean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kocandrlova@revis-tachov.cz</a:t>
            </a:r>
            <a:endParaRPr lang="cs-CZ" dirty="0"/>
          </a:p>
          <a:p>
            <a:pPr algn="ctr">
              <a:lnSpc>
                <a:spcPct val="90000"/>
              </a:lnSpc>
              <a:defRPr i="1">
                <a:solidFill>
                  <a:srgbClr val="2E75B6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>
              <a:solidFill>
                <a:srgbClr val="000000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306" y="977392"/>
            <a:ext cx="3333750" cy="44450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hèm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Thèm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hèm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278</Words>
  <Application>Microsoft Office PowerPoint</Application>
  <PresentationFormat>Širokoúhlá obrazovka</PresentationFormat>
  <Paragraphs>42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inherit</vt:lpstr>
      <vt:lpstr>Thème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cp:lastModifiedBy>Účet Microsoft</cp:lastModifiedBy>
  <cp:revision>13</cp:revision>
  <dcterms:modified xsi:type="dcterms:W3CDTF">2023-10-09T10:33:09Z</dcterms:modified>
</cp:coreProperties>
</file>